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74" r:id="rId4"/>
    <p:sldId id="275" r:id="rId5"/>
    <p:sldId id="284" r:id="rId6"/>
    <p:sldId id="276" r:id="rId7"/>
    <p:sldId id="283" r:id="rId8"/>
    <p:sldId id="285" r:id="rId9"/>
    <p:sldId id="286" r:id="rId10"/>
    <p:sldId id="277" r:id="rId11"/>
    <p:sldId id="278" r:id="rId12"/>
    <p:sldId id="270" r:id="rId13"/>
    <p:sldId id="279" r:id="rId14"/>
    <p:sldId id="280" r:id="rId15"/>
    <p:sldId id="281" r:id="rId16"/>
    <p:sldId id="282" r:id="rId17"/>
    <p:sldId id="272" r:id="rId1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CC9900"/>
    <a:srgbClr val="66CCFF"/>
    <a:srgbClr val="FF9900"/>
    <a:srgbClr val="D60093"/>
    <a:srgbClr val="993366"/>
    <a:srgbClr val="CC0000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AD959C9F-FAD8-BF46-A1DA-5629C0C2DA5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83075" y="333375"/>
            <a:ext cx="4392613" cy="565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1600">
                <a:solidFill>
                  <a:schemeClr val="bg2"/>
                </a:solidFill>
                <a:ea typeface="黑体" panose="02010609060101010101" pitchFamily="49" charset="-122"/>
              </a:rPr>
              <a:t>华东理工大学</a:t>
            </a:r>
          </a:p>
          <a:p>
            <a:pPr algn="r" eaLnBrk="1" hangingPunct="1">
              <a:spcBef>
                <a:spcPct val="50000"/>
              </a:spcBef>
              <a:defRPr/>
            </a:pPr>
            <a:r>
              <a:rPr lang="en-US" altLang="zh-CN" sz="1000">
                <a:solidFill>
                  <a:schemeClr val="bg2"/>
                </a:solidFill>
                <a:ea typeface="黑体" panose="02010609060101010101" pitchFamily="49" charset="-122"/>
              </a:rPr>
              <a:t>East China University of Science And Technology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8175" y="1916113"/>
            <a:ext cx="6840538" cy="1684337"/>
          </a:xfrm>
        </p:spPr>
        <p:txBody>
          <a:bodyPr/>
          <a:lstStyle>
            <a:lvl1pPr>
              <a:defRPr>
                <a:solidFill>
                  <a:srgbClr val="CC0000"/>
                </a:solidFill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6238" y="4652963"/>
            <a:ext cx="5616575" cy="6477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ea typeface="楷体_GB2312" pitchFamily="49" charset="-122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17319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06544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73888" y="274638"/>
            <a:ext cx="1712912" cy="60340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835150" y="274638"/>
            <a:ext cx="4986338" cy="60340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2439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24507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75440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835150" y="1600200"/>
            <a:ext cx="3349625" cy="4708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337175" y="1600200"/>
            <a:ext cx="3349625" cy="4708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84528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75431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65285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47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06594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2583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4455106-A589-71F4-73F5-B9F4886A32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274638"/>
            <a:ext cx="68516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7AE22E3-2D77-53D8-6D3D-FD663E17D8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835150" y="1600200"/>
            <a:ext cx="685165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3200" b="1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 b="1">
          <a:solidFill>
            <a:srgbClr val="003366"/>
          </a:solidFill>
          <a:latin typeface="+mn-lt"/>
          <a:ea typeface="楷体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rgbClr val="003366"/>
          </a:solidFill>
          <a:latin typeface="+mn-lt"/>
          <a:ea typeface="楷体_GB2312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3200" b="1">
          <a:solidFill>
            <a:srgbClr val="003366"/>
          </a:solidFill>
          <a:latin typeface="+mn-lt"/>
          <a:ea typeface="楷体_GB2312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nsvver.github.io/lsh_minhash.html" TargetMode="External"/><Relationship Id="rId3" Type="http://schemas.openxmlformats.org/officeDocument/2006/relationships/hyperlink" Target="https://www.bilibili.com/video/av657871684/" TargetMode="External"/><Relationship Id="rId7" Type="http://schemas.openxmlformats.org/officeDocument/2006/relationships/hyperlink" Target="https://www.pinecone.io/learn/series/faiss/locality-sensitive-hashing/" TargetMode="External"/><Relationship Id="rId12" Type="http://schemas.openxmlformats.org/officeDocument/2006/relationships/hyperlink" Target="https://kavita-ganesan.com/fasttext-vs-word2vec/" TargetMode="External"/><Relationship Id="rId2" Type="http://schemas.openxmlformats.org/officeDocument/2006/relationships/hyperlink" Target="https://cloud.baidu.com/article/46637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uanlan.zhihu.com/p/619233637" TargetMode="External"/><Relationship Id="rId11" Type="http://schemas.openxmlformats.org/officeDocument/2006/relationships/hyperlink" Target="https://datagy.io/sklearn-one-hot-encode/" TargetMode="External"/><Relationship Id="rId5" Type="http://schemas.openxmlformats.org/officeDocument/2006/relationships/hyperlink" Target="https://lulaoshi.info/blog/embedding-explained/" TargetMode="External"/><Relationship Id="rId10" Type="http://schemas.openxmlformats.org/officeDocument/2006/relationships/hyperlink" Target="https://www.bilibili.com/video/av1353986541/" TargetMode="External"/><Relationship Id="rId4" Type="http://schemas.openxmlformats.org/officeDocument/2006/relationships/hyperlink" Target="https://www.bilibili.com/video/av912889124/" TargetMode="External"/><Relationship Id="rId9" Type="http://schemas.openxmlformats.org/officeDocument/2006/relationships/hyperlink" Target="https://kexue.fm/archives/412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F7367C5-CD81-A225-8C98-129B290A1D7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67582" y="2492896"/>
            <a:ext cx="4752801" cy="1756345"/>
          </a:xfrm>
        </p:spPr>
        <p:txBody>
          <a:bodyPr/>
          <a:lstStyle/>
          <a:p>
            <a:pPr algn="l" eaLnBrk="1" hangingPunct="1"/>
            <a:r>
              <a:rPr lang="zh-CN" altLang="en-US" sz="4400" dirty="0">
                <a:solidFill>
                  <a:schemeClr val="accent1">
                    <a:lumMod val="25000"/>
                  </a:schemeClr>
                </a:solidFill>
              </a:rPr>
              <a:t>机器学习中的向量</a:t>
            </a:r>
            <a:endParaRPr lang="zh-CN" altLang="zh-CN" sz="4400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AFA31EC4-0025-1129-24B4-E4C05E23CBD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35696" y="5013176"/>
            <a:ext cx="5616575" cy="1153170"/>
          </a:xfrm>
        </p:spPr>
        <p:txBody>
          <a:bodyPr/>
          <a:lstStyle/>
          <a:p>
            <a:pPr algn="just" eaLnBrk="1" hangingPunct="1"/>
            <a:r>
              <a:rPr lang="zh-CN" altLang="en-US" sz="2000" dirty="0"/>
              <a:t>汇报</a:t>
            </a:r>
            <a:r>
              <a:rPr lang="zh-CN" altLang="en-US" sz="2000"/>
              <a:t>人：</a:t>
            </a:r>
            <a:endParaRPr lang="en-US" altLang="zh-CN" sz="2000" dirty="0"/>
          </a:p>
          <a:p>
            <a:pPr algn="just" eaLnBrk="1" hangingPunct="1"/>
            <a:r>
              <a:rPr lang="en-US" altLang="zh-CN" sz="2000" dirty="0"/>
              <a:t>PPT</a:t>
            </a:r>
            <a:r>
              <a:rPr lang="zh-CN" altLang="en-US" sz="2000" dirty="0"/>
              <a:t>制作：</a:t>
            </a:r>
            <a:endParaRPr lang="zh-CN" altLang="zh-CN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聚类压缩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分块思想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026E94-EAE7-6F13-E1A0-224E7F060D90}"/>
              </a:ext>
            </a:extLst>
          </p:cNvPr>
          <p:cNvSpPr txBox="1"/>
          <p:nvPr/>
        </p:nvSpPr>
        <p:spPr>
          <a:xfrm>
            <a:off x="2717170" y="1404928"/>
            <a:ext cx="2301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effectLst/>
                <a:latin typeface="Montserrat" panose="020F0502020204030204" pitchFamily="2" charset="0"/>
              </a:rPr>
              <a:t>Cosine Similarity</a:t>
            </a:r>
          </a:p>
        </p:txBody>
      </p:sp>
      <p:pic>
        <p:nvPicPr>
          <p:cNvPr id="15" name="图片 14" descr="图示&#10;&#10;描述已自动生成">
            <a:extLst>
              <a:ext uri="{FF2B5EF4-FFF2-40B4-BE49-F238E27FC236}">
                <a16:creationId xmlns:a16="http://schemas.microsoft.com/office/drawing/2014/main" id="{CAB3A2C4-F96F-1D31-6A2E-CF44A622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69" y="2132856"/>
            <a:ext cx="3672408" cy="3207914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6A06EE4-38CC-21C5-2CFB-7EB71D59EFC0}"/>
              </a:ext>
            </a:extLst>
          </p:cNvPr>
          <p:cNvCxnSpPr/>
          <p:nvPr/>
        </p:nvCxnSpPr>
        <p:spPr>
          <a:xfrm flipH="1">
            <a:off x="6876256" y="2780928"/>
            <a:ext cx="1008112" cy="1296144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5881DA04-33AB-B2E7-5786-220CDD444E58}"/>
              </a:ext>
            </a:extLst>
          </p:cNvPr>
          <p:cNvSpPr/>
          <p:nvPr/>
        </p:nvSpPr>
        <p:spPr>
          <a:xfrm>
            <a:off x="7876329" y="2465266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0A9EB44-998C-58E2-B475-3557483098F8}"/>
              </a:ext>
            </a:extLst>
          </p:cNvPr>
          <p:cNvSpPr/>
          <p:nvPr/>
        </p:nvSpPr>
        <p:spPr>
          <a:xfrm>
            <a:off x="6588224" y="408966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803BE9C-9861-5474-860F-80DC75F74C3E}"/>
              </a:ext>
            </a:extLst>
          </p:cNvPr>
          <p:cNvSpPr txBox="1"/>
          <p:nvPr/>
        </p:nvSpPr>
        <p:spPr>
          <a:xfrm>
            <a:off x="6229509" y="1404928"/>
            <a:ext cx="2734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effectLst/>
                <a:latin typeface="Montserrat" panose="020F0502020204030204" pitchFamily="2" charset="0"/>
              </a:rPr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7EF63A9-FB70-F660-AC5C-9241D849A71F}"/>
                  </a:ext>
                </a:extLst>
              </p:cNvPr>
              <p:cNvSpPr txBox="1"/>
              <p:nvPr/>
            </p:nvSpPr>
            <p:spPr>
              <a:xfrm>
                <a:off x="1360747" y="5380934"/>
                <a:ext cx="5014450" cy="711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7EF63A9-FB70-F660-AC5C-9241D849A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747" y="5380934"/>
                <a:ext cx="5014450" cy="7117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1089086-CF0C-4F04-D4B7-20A7B1F76EDF}"/>
                  </a:ext>
                </a:extLst>
              </p:cNvPr>
              <p:cNvSpPr txBox="1"/>
              <p:nvPr/>
            </p:nvSpPr>
            <p:spPr>
              <a:xfrm>
                <a:off x="4716016" y="5631178"/>
                <a:ext cx="501445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1089086-CF0C-4F04-D4B7-20A7B1F76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5631178"/>
                <a:ext cx="5014450" cy="427746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136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聚类压缩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分块思想</a:t>
            </a:r>
          </a:p>
        </p:txBody>
      </p:sp>
      <p:sp>
        <p:nvSpPr>
          <p:cNvPr id="4" name="流程">
            <a:extLst>
              <a:ext uri="{FF2B5EF4-FFF2-40B4-BE49-F238E27FC236}">
                <a16:creationId xmlns:a16="http://schemas.microsoft.com/office/drawing/2014/main" id="{CA6D2084-FF56-8699-1C62-7A7A42C3F0B2}"/>
              </a:ext>
            </a:extLst>
          </p:cNvPr>
          <p:cNvSpPr/>
          <p:nvPr/>
        </p:nvSpPr>
        <p:spPr bwMode="auto">
          <a:xfrm>
            <a:off x="2117352" y="4445631"/>
            <a:ext cx="971550" cy="1008063"/>
          </a:xfrm>
          <a:custGeom>
            <a:avLst/>
            <a:gdLst>
              <a:gd name="connsiteX0" fmla="*/ 0 w 760000"/>
              <a:gd name="connsiteY0" fmla="*/ 429400 h 858800"/>
              <a:gd name="connsiteX1" fmla="*/ 380000 w 760000"/>
              <a:gd name="connsiteY1" fmla="*/ 0 h 858800"/>
              <a:gd name="connsiteX2" fmla="*/ 760000 w 760000"/>
              <a:gd name="connsiteY2" fmla="*/ 429400 h 858800"/>
              <a:gd name="connsiteX3" fmla="*/ 380000 w 760000"/>
              <a:gd name="connsiteY3" fmla="*/ 858800 h 8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0000" h="858800" stroke="0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  <a:path w="760000" h="858800" fill="none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</a:pathLst>
          </a:custGeom>
          <a:solidFill>
            <a:srgbClr val="D0F1F5"/>
          </a:solidFill>
          <a:ln w="15200" cap="flat">
            <a:solidFill>
              <a:srgbClr val="303030"/>
            </a:solidFill>
            <a:miter/>
          </a:ln>
        </p:spPr>
        <p:txBody>
          <a:bodyPr lIns="38100" tIns="38100" rIns="38100" bIns="38100"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rgbClr val="454545"/>
                </a:solidFill>
                <a:latin typeface="宋体"/>
                <a:ea typeface="宋体"/>
                <a:cs typeface="宋体"/>
              </a:rPr>
              <a:t>初始选点</a:t>
            </a:r>
            <a:endParaRPr lang="en-US" altLang="zh-CN" sz="1600" b="1" dirty="0">
              <a:solidFill>
                <a:srgbClr val="454545"/>
              </a:solidFill>
              <a:latin typeface="宋体"/>
              <a:ea typeface="宋体"/>
              <a:cs typeface="宋体"/>
            </a:endParaRPr>
          </a:p>
          <a:p>
            <a:pPr algn="ctr">
              <a:defRPr/>
            </a:pPr>
            <a:r>
              <a:rPr lang="zh-CN" altLang="en-US" sz="1600" b="1" dirty="0">
                <a:solidFill>
                  <a:srgbClr val="454545"/>
                </a:solidFill>
                <a:latin typeface="宋体"/>
                <a:ea typeface="宋体"/>
                <a:cs typeface="宋体"/>
              </a:rPr>
              <a:t>计算所属区域</a:t>
            </a:r>
          </a:p>
        </p:txBody>
      </p:sp>
      <p:sp>
        <p:nvSpPr>
          <p:cNvPr id="5" name="流程">
            <a:extLst>
              <a:ext uri="{FF2B5EF4-FFF2-40B4-BE49-F238E27FC236}">
                <a16:creationId xmlns:a16="http://schemas.microsoft.com/office/drawing/2014/main" id="{77A3BE0F-47BD-2468-5531-259490126209}"/>
              </a:ext>
            </a:extLst>
          </p:cNvPr>
          <p:cNvSpPr/>
          <p:nvPr/>
        </p:nvSpPr>
        <p:spPr bwMode="auto">
          <a:xfrm>
            <a:off x="3923928" y="4445631"/>
            <a:ext cx="973138" cy="1008063"/>
          </a:xfrm>
          <a:custGeom>
            <a:avLst/>
            <a:gdLst>
              <a:gd name="connsiteX0" fmla="*/ 0 w 760000"/>
              <a:gd name="connsiteY0" fmla="*/ 429400 h 858800"/>
              <a:gd name="connsiteX1" fmla="*/ 380000 w 760000"/>
              <a:gd name="connsiteY1" fmla="*/ 0 h 858800"/>
              <a:gd name="connsiteX2" fmla="*/ 760000 w 760000"/>
              <a:gd name="connsiteY2" fmla="*/ 429400 h 858800"/>
              <a:gd name="connsiteX3" fmla="*/ 380000 w 760000"/>
              <a:gd name="connsiteY3" fmla="*/ 858800 h 8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0000" h="858800" stroke="0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  <a:path w="760000" h="858800" fill="none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</a:pathLst>
          </a:custGeom>
          <a:solidFill>
            <a:srgbClr val="D0F1F5"/>
          </a:solidFill>
          <a:ln w="15200" cap="flat">
            <a:solidFill>
              <a:srgbClr val="303030"/>
            </a:solidFill>
            <a:miter/>
          </a:ln>
        </p:spPr>
        <p:txBody>
          <a:bodyPr lIns="38100" tIns="38100" rIns="38100" bIns="38100"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rgbClr val="454545"/>
                </a:solidFill>
                <a:latin typeface="宋体"/>
                <a:ea typeface="宋体"/>
                <a:cs typeface="宋体"/>
              </a:rPr>
              <a:t>计算平均点并更新</a:t>
            </a:r>
          </a:p>
        </p:txBody>
      </p:sp>
      <p:sp>
        <p:nvSpPr>
          <p:cNvPr id="6" name="流程">
            <a:extLst>
              <a:ext uri="{FF2B5EF4-FFF2-40B4-BE49-F238E27FC236}">
                <a16:creationId xmlns:a16="http://schemas.microsoft.com/office/drawing/2014/main" id="{AE669848-09C4-B20E-5E1F-A037F38C370F}"/>
              </a:ext>
            </a:extLst>
          </p:cNvPr>
          <p:cNvSpPr/>
          <p:nvPr/>
        </p:nvSpPr>
        <p:spPr bwMode="auto">
          <a:xfrm>
            <a:off x="5732091" y="4445631"/>
            <a:ext cx="971550" cy="1008063"/>
          </a:xfrm>
          <a:custGeom>
            <a:avLst/>
            <a:gdLst>
              <a:gd name="connsiteX0" fmla="*/ 0 w 760000"/>
              <a:gd name="connsiteY0" fmla="*/ 429400 h 858800"/>
              <a:gd name="connsiteX1" fmla="*/ 380000 w 760000"/>
              <a:gd name="connsiteY1" fmla="*/ 0 h 858800"/>
              <a:gd name="connsiteX2" fmla="*/ 760000 w 760000"/>
              <a:gd name="connsiteY2" fmla="*/ 429400 h 858800"/>
              <a:gd name="connsiteX3" fmla="*/ 380000 w 760000"/>
              <a:gd name="connsiteY3" fmla="*/ 858800 h 8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0000" h="858800" stroke="0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  <a:path w="760000" h="858800" fill="none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</a:pathLst>
          </a:custGeom>
          <a:solidFill>
            <a:srgbClr val="D0F1F5"/>
          </a:solidFill>
          <a:ln w="15200" cap="flat">
            <a:solidFill>
              <a:srgbClr val="303030"/>
            </a:solidFill>
            <a:miter/>
          </a:ln>
        </p:spPr>
        <p:txBody>
          <a:bodyPr lIns="38100" tIns="38100" rIns="38100" bIns="38100"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rgbClr val="454545"/>
                </a:solidFill>
                <a:latin typeface="宋体"/>
                <a:ea typeface="宋体"/>
                <a:cs typeface="宋体"/>
              </a:rPr>
              <a:t>计算所有点所属区域并更新</a:t>
            </a:r>
          </a:p>
        </p:txBody>
      </p:sp>
      <p:sp>
        <p:nvSpPr>
          <p:cNvPr id="7" name="ConnectLine">
            <a:extLst>
              <a:ext uri="{FF2B5EF4-FFF2-40B4-BE49-F238E27FC236}">
                <a16:creationId xmlns:a16="http://schemas.microsoft.com/office/drawing/2014/main" id="{2AC76CA7-110A-C045-C2F3-1F9D5CB2DC25}"/>
              </a:ext>
            </a:extLst>
          </p:cNvPr>
          <p:cNvSpPr>
            <a:spLocks/>
          </p:cNvSpPr>
          <p:nvPr/>
        </p:nvSpPr>
        <p:spPr bwMode="auto">
          <a:xfrm>
            <a:off x="3088704" y="4949842"/>
            <a:ext cx="835798" cy="8931"/>
          </a:xfrm>
          <a:custGeom>
            <a:avLst/>
            <a:gdLst>
              <a:gd name="T0" fmla="*/ 0 w 653600"/>
              <a:gd name="T1" fmla="*/ 0 h 7600"/>
              <a:gd name="T2" fmla="*/ 653600 w 653600"/>
              <a:gd name="T3" fmla="*/ 0 h 7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53600" h="7600" fill="none">
                <a:moveTo>
                  <a:pt x="0" y="0"/>
                </a:moveTo>
                <a:lnTo>
                  <a:pt x="653600" y="0"/>
                </a:lnTo>
              </a:path>
            </a:pathLst>
          </a:custGeom>
          <a:noFill/>
          <a:ln w="7600" cap="flat">
            <a:solidFill>
              <a:srgbClr val="30303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ConnectLine">
            <a:extLst>
              <a:ext uri="{FF2B5EF4-FFF2-40B4-BE49-F238E27FC236}">
                <a16:creationId xmlns:a16="http://schemas.microsoft.com/office/drawing/2014/main" id="{81F47BCD-D68E-A9E2-57A5-325F43364867}"/>
              </a:ext>
            </a:extLst>
          </p:cNvPr>
          <p:cNvSpPr>
            <a:spLocks/>
          </p:cNvSpPr>
          <p:nvPr/>
        </p:nvSpPr>
        <p:spPr bwMode="auto">
          <a:xfrm>
            <a:off x="4896361" y="4949842"/>
            <a:ext cx="835798" cy="8931"/>
          </a:xfrm>
          <a:custGeom>
            <a:avLst/>
            <a:gdLst>
              <a:gd name="T0" fmla="*/ 0 w 653600"/>
              <a:gd name="T1" fmla="*/ 0 h 7600"/>
              <a:gd name="T2" fmla="*/ 653600 w 653600"/>
              <a:gd name="T3" fmla="*/ 0 h 7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53600" h="7600" fill="none">
                <a:moveTo>
                  <a:pt x="0" y="0"/>
                </a:moveTo>
                <a:lnTo>
                  <a:pt x="653600" y="0"/>
                </a:lnTo>
              </a:path>
            </a:pathLst>
          </a:custGeom>
          <a:noFill/>
          <a:ln w="7600" cap="flat">
            <a:solidFill>
              <a:srgbClr val="30303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流程">
            <a:extLst>
              <a:ext uri="{FF2B5EF4-FFF2-40B4-BE49-F238E27FC236}">
                <a16:creationId xmlns:a16="http://schemas.microsoft.com/office/drawing/2014/main" id="{F7CD4F66-D6B9-CF9C-1438-332CD8AFC39B}"/>
              </a:ext>
            </a:extLst>
          </p:cNvPr>
          <p:cNvSpPr/>
          <p:nvPr/>
        </p:nvSpPr>
        <p:spPr bwMode="auto">
          <a:xfrm>
            <a:off x="7500566" y="4445631"/>
            <a:ext cx="971550" cy="1008063"/>
          </a:xfrm>
          <a:custGeom>
            <a:avLst/>
            <a:gdLst>
              <a:gd name="connsiteX0" fmla="*/ 0 w 760000"/>
              <a:gd name="connsiteY0" fmla="*/ 429400 h 858800"/>
              <a:gd name="connsiteX1" fmla="*/ 380000 w 760000"/>
              <a:gd name="connsiteY1" fmla="*/ 0 h 858800"/>
              <a:gd name="connsiteX2" fmla="*/ 760000 w 760000"/>
              <a:gd name="connsiteY2" fmla="*/ 429400 h 858800"/>
              <a:gd name="connsiteX3" fmla="*/ 380000 w 760000"/>
              <a:gd name="connsiteY3" fmla="*/ 858800 h 8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0000" h="858800" stroke="0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  <a:path w="760000" h="858800" fill="none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</a:pathLst>
          </a:custGeom>
          <a:solidFill>
            <a:srgbClr val="D0F1F5"/>
          </a:solidFill>
          <a:ln w="15200" cap="flat">
            <a:solidFill>
              <a:srgbClr val="303030"/>
            </a:solidFill>
            <a:miter/>
          </a:ln>
        </p:spPr>
        <p:txBody>
          <a:bodyPr lIns="38100" tIns="38100" rIns="38100" bIns="38100"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rgbClr val="454545"/>
                </a:solidFill>
                <a:latin typeface="宋体"/>
                <a:ea typeface="宋体"/>
                <a:cs typeface="宋体"/>
              </a:rPr>
              <a:t>聚类结果</a:t>
            </a:r>
          </a:p>
        </p:txBody>
      </p:sp>
      <p:sp>
        <p:nvSpPr>
          <p:cNvPr id="10" name="ConnectLine">
            <a:extLst>
              <a:ext uri="{FF2B5EF4-FFF2-40B4-BE49-F238E27FC236}">
                <a16:creationId xmlns:a16="http://schemas.microsoft.com/office/drawing/2014/main" id="{CE308032-D4B5-660B-AB28-AD4A7ABB5B24}"/>
              </a:ext>
            </a:extLst>
          </p:cNvPr>
          <p:cNvSpPr>
            <a:spLocks/>
          </p:cNvSpPr>
          <p:nvPr/>
        </p:nvSpPr>
        <p:spPr bwMode="auto">
          <a:xfrm>
            <a:off x="6704017" y="4949842"/>
            <a:ext cx="796924" cy="8931"/>
          </a:xfrm>
          <a:custGeom>
            <a:avLst/>
            <a:gdLst>
              <a:gd name="T0" fmla="*/ 0 w 623200"/>
              <a:gd name="T1" fmla="*/ 0 h 7600"/>
              <a:gd name="T2" fmla="*/ 623200 w 623200"/>
              <a:gd name="T3" fmla="*/ 0 h 7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23200" h="7600" fill="none">
                <a:moveTo>
                  <a:pt x="0" y="0"/>
                </a:moveTo>
                <a:lnTo>
                  <a:pt x="623200" y="0"/>
                </a:lnTo>
              </a:path>
            </a:pathLst>
          </a:custGeom>
          <a:noFill/>
          <a:ln w="7600" cap="flat">
            <a:solidFill>
              <a:srgbClr val="30303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箭头: 环形 17">
            <a:extLst>
              <a:ext uri="{FF2B5EF4-FFF2-40B4-BE49-F238E27FC236}">
                <a16:creationId xmlns:a16="http://schemas.microsoft.com/office/drawing/2014/main" id="{7831BC4E-DB91-EB4F-B2FF-5647CE90C189}"/>
              </a:ext>
            </a:extLst>
          </p:cNvPr>
          <p:cNvSpPr/>
          <p:nvPr/>
        </p:nvSpPr>
        <p:spPr>
          <a:xfrm flipH="1" flipV="1">
            <a:off x="4211960" y="4596617"/>
            <a:ext cx="2115215" cy="1935283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B3EA40D-3083-B344-E1F0-268154D3099E}"/>
              </a:ext>
            </a:extLst>
          </p:cNvPr>
          <p:cNvSpPr txBox="1"/>
          <p:nvPr/>
        </p:nvSpPr>
        <p:spPr>
          <a:xfrm>
            <a:off x="6778938" y="46407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收敛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82F8E9B-545E-E2D1-E10F-7DC071D739AB}"/>
              </a:ext>
            </a:extLst>
          </p:cNvPr>
          <p:cNvSpPr txBox="1"/>
          <p:nvPr/>
        </p:nvSpPr>
        <p:spPr>
          <a:xfrm>
            <a:off x="4961126" y="57332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循环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89F764A-35F4-F1DB-157F-8430C7D09224}"/>
              </a:ext>
            </a:extLst>
          </p:cNvPr>
          <p:cNvSpPr txBox="1"/>
          <p:nvPr/>
        </p:nvSpPr>
        <p:spPr>
          <a:xfrm>
            <a:off x="1820773" y="9321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K-means</a:t>
            </a:r>
          </a:p>
        </p:txBody>
      </p:sp>
      <p:pic>
        <p:nvPicPr>
          <p:cNvPr id="22" name="output2">
            <a:hlinkClick r:id="" action="ppaction://media"/>
            <a:extLst>
              <a:ext uri="{FF2B5EF4-FFF2-40B4-BE49-F238E27FC236}">
                <a16:creationId xmlns:a16="http://schemas.microsoft.com/office/drawing/2014/main" id="{A515B7CF-CE51-5DCC-1FE9-4BA330BC8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5322" y="355705"/>
            <a:ext cx="4704270" cy="36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6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8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聚类压缩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分块思想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6556B0C-27FD-5215-5892-DF78C114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50" y="3613125"/>
            <a:ext cx="4138550" cy="3243885"/>
          </a:xfrm>
          <a:prstGeom prst="rect">
            <a:avLst/>
          </a:prstGeom>
        </p:spPr>
      </p:pic>
      <p:sp>
        <p:nvSpPr>
          <p:cNvPr id="10244" name="文本框 10243">
            <a:extLst>
              <a:ext uri="{FF2B5EF4-FFF2-40B4-BE49-F238E27FC236}">
                <a16:creationId xmlns:a16="http://schemas.microsoft.com/office/drawing/2014/main" id="{458425D8-2AB7-015C-5B16-61B789B80B08}"/>
              </a:ext>
            </a:extLst>
          </p:cNvPr>
          <p:cNvSpPr txBox="1"/>
          <p:nvPr/>
        </p:nvSpPr>
        <p:spPr>
          <a:xfrm>
            <a:off x="1691680" y="0"/>
            <a:ext cx="436902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import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numpy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as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np</a:t>
            </a: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import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matplotlib.pyplot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as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plt</a:t>
            </a:r>
            <a:endParaRPr lang="en-US" altLang="zh-CN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from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sklearn.datasets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import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make_blobs</a:t>
            </a:r>
            <a:endParaRPr lang="en-US" altLang="zh-CN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from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sklearn.cluster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import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KMeans</a:t>
            </a:r>
            <a:endParaRPr lang="en-US" altLang="zh-CN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# </a:t>
            </a:r>
            <a:r>
              <a:rPr lang="zh-CN" altLang="en-US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随机二维数据</a:t>
            </a:r>
            <a:endParaRPr lang="zh-CN" altLang="en-US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n_samples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= </a:t>
            </a:r>
            <a:r>
              <a:rPr lang="en-US" altLang="zh-CN" sz="1800" b="0" i="0" u="none" strike="noStrike" baseline="0" dirty="0">
                <a:solidFill>
                  <a:srgbClr val="C53929"/>
                </a:solidFill>
                <a:latin typeface="JetBrains Mono"/>
                <a:ea typeface="宋体" panose="02010600030101010101" pitchFamily="2" charset="-122"/>
              </a:rPr>
              <a:t>200</a:t>
            </a:r>
            <a:endParaRPr lang="en-US" altLang="zh-CN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n_features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= </a:t>
            </a:r>
            <a:r>
              <a:rPr lang="en-US" altLang="zh-CN" sz="1800" b="0" i="0" u="none" strike="noStrike" baseline="0" dirty="0">
                <a:solidFill>
                  <a:srgbClr val="C53929"/>
                </a:solidFill>
                <a:latin typeface="JetBrains Mono"/>
                <a:ea typeface="宋体" panose="02010600030101010101" pitchFamily="2" charset="-122"/>
              </a:rPr>
              <a:t>2</a:t>
            </a:r>
            <a:endParaRPr lang="en-US" altLang="zh-CN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pt-BR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X, _ = make_blobs(n_samples=n_samples,</a:t>
            </a: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                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n_features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=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n_features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,</a:t>
            </a: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                 centers=</a:t>
            </a:r>
            <a:r>
              <a:rPr lang="en-US" altLang="zh-CN" sz="1800" b="0" i="0" u="none" strike="noStrike" baseline="0" dirty="0">
                <a:solidFill>
                  <a:srgbClr val="C53929"/>
                </a:solidFill>
                <a:latin typeface="JetBrains Mono"/>
                <a:ea typeface="宋体" panose="02010600030101010101" pitchFamily="2" charset="-122"/>
              </a:rPr>
              <a:t>2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, </a:t>
            </a: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                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random_state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=</a:t>
            </a:r>
            <a:r>
              <a:rPr lang="en-US" altLang="zh-CN" sz="1800" b="0" i="0" u="none" strike="noStrike" baseline="0" dirty="0">
                <a:solidFill>
                  <a:srgbClr val="C53929"/>
                </a:solidFill>
                <a:latin typeface="JetBrains Mono"/>
                <a:ea typeface="宋体" panose="02010600030101010101" pitchFamily="2" charset="-122"/>
              </a:rPr>
              <a:t>30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)</a:t>
            </a:r>
          </a:p>
          <a:p>
            <a:pPr marR="0" algn="l" rtl="0"/>
            <a:endParaRPr lang="en-US" altLang="zh-CN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# </a:t>
            </a:r>
            <a:r>
              <a:rPr lang="zh-CN" altLang="en-US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使用 </a:t>
            </a:r>
            <a:r>
              <a:rPr lang="en-US" altLang="zh-CN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k-means </a:t>
            </a:r>
            <a:r>
              <a:rPr lang="zh-CN" altLang="en-US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聚类</a:t>
            </a:r>
            <a:endParaRPr lang="zh-CN" altLang="en-US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kmeans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=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KMeans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(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n_clusters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=</a:t>
            </a:r>
            <a:r>
              <a:rPr lang="en-US" altLang="zh-CN" sz="1800" b="0" i="0" u="none" strike="noStrike" baseline="0" dirty="0">
                <a:solidFill>
                  <a:srgbClr val="C53929"/>
                </a:solidFill>
                <a:latin typeface="JetBrains Mono"/>
                <a:ea typeface="宋体" panose="02010600030101010101" pitchFamily="2" charset="-122"/>
              </a:rPr>
              <a:t>2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,   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random_state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=</a:t>
            </a:r>
            <a:r>
              <a:rPr lang="en-US" altLang="zh-CN" sz="1800" b="0" i="0" u="none" strike="noStrike" baseline="0" dirty="0">
                <a:solidFill>
                  <a:srgbClr val="C53929"/>
                </a:solidFill>
                <a:latin typeface="JetBrains Mono"/>
                <a:ea typeface="宋体" panose="02010600030101010101" pitchFamily="2" charset="-122"/>
              </a:rPr>
              <a:t>30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)</a:t>
            </a:r>
          </a:p>
          <a:p>
            <a:pPr marR="0" algn="l" rtl="0"/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kmeans.fit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(X)</a:t>
            </a: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labels =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kmeans.labels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_</a:t>
            </a: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centers =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kmeans.cluster_centers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_</a:t>
            </a: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#  </a:t>
            </a:r>
            <a:r>
              <a:rPr lang="zh-CN" altLang="en-US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画图</a:t>
            </a:r>
            <a:endParaRPr lang="zh-CN" altLang="en-US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聚类压缩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分块思想</a:t>
            </a:r>
          </a:p>
        </p:txBody>
      </p:sp>
      <p:pic>
        <p:nvPicPr>
          <p:cNvPr id="3" name="图片 2" descr="围栏里的草地上&#10;&#10;描述已自动生成">
            <a:extLst>
              <a:ext uri="{FF2B5EF4-FFF2-40B4-BE49-F238E27FC236}">
                <a16:creationId xmlns:a16="http://schemas.microsoft.com/office/drawing/2014/main" id="{0A6B6EB0-53ED-A4BC-B433-02BF1266A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637" y="1196752"/>
            <a:ext cx="2611363" cy="3481817"/>
          </a:xfrm>
          <a:prstGeom prst="rect">
            <a:avLst/>
          </a:prstGeom>
        </p:spPr>
      </p:pic>
      <p:pic>
        <p:nvPicPr>
          <p:cNvPr id="5" name="图片 4" descr="日程表&#10;&#10;描述已自动生成">
            <a:extLst>
              <a:ext uri="{FF2B5EF4-FFF2-40B4-BE49-F238E27FC236}">
                <a16:creationId xmlns:a16="http://schemas.microsoft.com/office/drawing/2014/main" id="{FD585FD2-CC9B-348A-D49D-EF31FDB67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196752"/>
            <a:ext cx="2611363" cy="3481817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2732FA55-7699-58D9-82EC-DFE5150C4CB6}"/>
              </a:ext>
            </a:extLst>
          </p:cNvPr>
          <p:cNvSpPr/>
          <p:nvPr/>
        </p:nvSpPr>
        <p:spPr>
          <a:xfrm>
            <a:off x="4932040" y="2685632"/>
            <a:ext cx="1008112" cy="5040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8E28DF-6F89-D2DD-3263-768A5221D88E}"/>
              </a:ext>
            </a:extLst>
          </p:cNvPr>
          <p:cNvSpPr txBox="1"/>
          <p:nvPr/>
        </p:nvSpPr>
        <p:spPr>
          <a:xfrm>
            <a:off x="2827736" y="49411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489KB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8CAFEF-0AEF-CBFE-DD4C-9C51B3394CB8}"/>
              </a:ext>
            </a:extLst>
          </p:cNvPr>
          <p:cNvSpPr txBox="1"/>
          <p:nvPr/>
        </p:nvSpPr>
        <p:spPr>
          <a:xfrm>
            <a:off x="7199351" y="494116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7.4KB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4472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聚类压缩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分块思想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837857-3CB0-B6AF-2028-C9143F151A94}"/>
              </a:ext>
            </a:extLst>
          </p:cNvPr>
          <p:cNvSpPr txBox="1"/>
          <p:nvPr/>
        </p:nvSpPr>
        <p:spPr>
          <a:xfrm>
            <a:off x="1691680" y="548680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局部敏感哈希</a:t>
            </a:r>
            <a:r>
              <a:rPr lang="en-US" altLang="zh-CN" dirty="0"/>
              <a:t>(Locality-Sensitive Hashing, LSH)</a:t>
            </a:r>
            <a:endParaRPr lang="zh-CN" altLang="en-US" dirty="0"/>
          </a:p>
        </p:txBody>
      </p: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E948B875-377B-F3CF-E4F8-6B6F04DC1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52369"/>
            <a:ext cx="3690353" cy="2074505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BC268537-BDC4-8282-17D4-BDEF15D40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061232"/>
            <a:ext cx="3976852" cy="223698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F7D75C0-B2BD-B894-1239-E7DC6A8E88A1}"/>
              </a:ext>
            </a:extLst>
          </p:cNvPr>
          <p:cNvSpPr txBox="1"/>
          <p:nvPr/>
        </p:nvSpPr>
        <p:spPr>
          <a:xfrm>
            <a:off x="6516216" y="216483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经典</a:t>
            </a:r>
            <a:r>
              <a:rPr lang="en-US" altLang="zh-CN" dirty="0"/>
              <a:t>hash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0F552B-8407-F9D1-B1A6-2E82443F9A31}"/>
              </a:ext>
            </a:extLst>
          </p:cNvPr>
          <p:cNvSpPr txBox="1"/>
          <p:nvPr/>
        </p:nvSpPr>
        <p:spPr>
          <a:xfrm>
            <a:off x="2704108" y="499505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230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聚类压缩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分块思想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D6C8231-DFCC-CEE5-7013-17F453B97778}"/>
              </a:ext>
            </a:extLst>
          </p:cNvPr>
          <p:cNvCxnSpPr>
            <a:cxnSpLocks/>
          </p:cNvCxnSpPr>
          <p:nvPr/>
        </p:nvCxnSpPr>
        <p:spPr>
          <a:xfrm>
            <a:off x="2121042" y="5613318"/>
            <a:ext cx="3661767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BAD0B5F-519A-5C9C-B88B-35F84C5C2F6C}"/>
              </a:ext>
            </a:extLst>
          </p:cNvPr>
          <p:cNvCxnSpPr>
            <a:cxnSpLocks/>
          </p:cNvCxnSpPr>
          <p:nvPr/>
        </p:nvCxnSpPr>
        <p:spPr>
          <a:xfrm flipV="1">
            <a:off x="2273442" y="3921132"/>
            <a:ext cx="0" cy="184458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19C76C85-6ED2-F5BF-6789-A339BC735739}"/>
              </a:ext>
            </a:extLst>
          </p:cNvPr>
          <p:cNvSpPr/>
          <p:nvPr/>
        </p:nvSpPr>
        <p:spPr>
          <a:xfrm>
            <a:off x="3051106" y="3997660"/>
            <a:ext cx="288031" cy="288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52D96B1-2B3F-9889-4254-4C17E9C41B7E}"/>
              </a:ext>
            </a:extLst>
          </p:cNvPr>
          <p:cNvSpPr/>
          <p:nvPr/>
        </p:nvSpPr>
        <p:spPr>
          <a:xfrm>
            <a:off x="2698860" y="4609730"/>
            <a:ext cx="288031" cy="288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C9EF710-89E2-ED61-6DA0-CC92A1F1DE36}"/>
              </a:ext>
            </a:extLst>
          </p:cNvPr>
          <p:cNvSpPr/>
          <p:nvPr/>
        </p:nvSpPr>
        <p:spPr>
          <a:xfrm>
            <a:off x="5552363" y="4789153"/>
            <a:ext cx="288031" cy="288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54B21ED-7482-CE2D-5A63-DA43EABDE0DA}"/>
              </a:ext>
            </a:extLst>
          </p:cNvPr>
          <p:cNvCxnSpPr>
            <a:cxnSpLocks/>
          </p:cNvCxnSpPr>
          <p:nvPr/>
        </p:nvCxnSpPr>
        <p:spPr>
          <a:xfrm flipH="1">
            <a:off x="3428143" y="3853048"/>
            <a:ext cx="973828" cy="216024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9A0D9E7-BC54-3B11-E75E-CEBC31A563B5}"/>
              </a:ext>
            </a:extLst>
          </p:cNvPr>
          <p:cNvCxnSpPr>
            <a:cxnSpLocks/>
          </p:cNvCxnSpPr>
          <p:nvPr/>
        </p:nvCxnSpPr>
        <p:spPr>
          <a:xfrm flipH="1" flipV="1">
            <a:off x="2649423" y="4032770"/>
            <a:ext cx="1992256" cy="208882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E625D40D-1CEE-DCCA-64F5-AE840C603892}"/>
              </a:ext>
            </a:extLst>
          </p:cNvPr>
          <p:cNvSpPr txBox="1"/>
          <p:nvPr/>
        </p:nvSpPr>
        <p:spPr>
          <a:xfrm>
            <a:off x="4641679" y="3888987"/>
            <a:ext cx="430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随机取直线，</a:t>
            </a:r>
            <a:r>
              <a:rPr lang="en-US" altLang="zh-CN" dirty="0"/>
              <a:t>P(</a:t>
            </a:r>
            <a:r>
              <a:rPr lang="zh-CN" altLang="en-US" dirty="0"/>
              <a:t>穿过 </a:t>
            </a:r>
            <a:r>
              <a:rPr lang="en-US" altLang="zh-CN" dirty="0"/>
              <a:t>AC) &gt;&gt; P(</a:t>
            </a:r>
            <a:r>
              <a:rPr lang="zh-CN" altLang="en-US" dirty="0"/>
              <a:t>穿过 </a:t>
            </a:r>
            <a:r>
              <a:rPr lang="en-US" altLang="zh-CN" dirty="0"/>
              <a:t>AB) </a:t>
            </a:r>
            <a:endParaRPr lang="zh-CN" altLang="en-US" dirty="0"/>
          </a:p>
        </p:txBody>
      </p:sp>
      <p:pic>
        <p:nvPicPr>
          <p:cNvPr id="25" name="output3">
            <a:hlinkClick r:id="" action="ppaction://media"/>
            <a:extLst>
              <a:ext uri="{FF2B5EF4-FFF2-40B4-BE49-F238E27FC236}">
                <a16:creationId xmlns:a16="http://schemas.microsoft.com/office/drawing/2014/main" id="{F4A302A8-3BC2-3953-9668-66CDA266B1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4542" y="267689"/>
            <a:ext cx="4707777" cy="300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3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39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聚类压缩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分块思想</a:t>
            </a: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A0261BB7-0346-1C71-FF5A-0589B721B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417892"/>
            <a:ext cx="4499992" cy="25312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A5D346-FA8D-A471-86A0-0DB663AF7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900" y="552198"/>
            <a:ext cx="3112263" cy="2445064"/>
          </a:xfrm>
          <a:prstGeom prst="rect">
            <a:avLst/>
          </a:prstGeom>
        </p:spPr>
      </p:pic>
      <p:pic>
        <p:nvPicPr>
          <p:cNvPr id="12" name="图片 11" descr="草地上的风景&#10;&#10;描述已自动生成">
            <a:extLst>
              <a:ext uri="{FF2B5EF4-FFF2-40B4-BE49-F238E27FC236}">
                <a16:creationId xmlns:a16="http://schemas.microsoft.com/office/drawing/2014/main" id="{1B2B567D-181E-A517-CC06-E092D2C4E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6" r="12229"/>
          <a:stretch/>
        </p:blipFill>
        <p:spPr>
          <a:xfrm>
            <a:off x="5318047" y="552198"/>
            <a:ext cx="3652859" cy="244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02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7C078A08-85B2-DCA4-8864-BDFCE60E7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四、参考资料</a:t>
            </a:r>
            <a:endParaRPr lang="zh-CN" altLang="zh-CN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C8F860-6E08-5DF3-02A8-2FCAB6D958D6}"/>
              </a:ext>
            </a:extLst>
          </p:cNvPr>
          <p:cNvSpPr txBox="1"/>
          <p:nvPr/>
        </p:nvSpPr>
        <p:spPr>
          <a:xfrm>
            <a:off x="1763688" y="764704"/>
            <a:ext cx="7200900" cy="3004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自己动手做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：向量的概念和相关操作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https://cloud.baidu.com/article/466373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向量数据库技术鉴赏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https://www.bilibili.com/video/av657871684/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https://www.bilibili.com/video/av912889124/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Embedding 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快速解读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鲁老师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https://lulaoshi.info/blog/embedding-explained/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OpenAI ChatGPT API 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文档之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https://zhuanlan.zhihu.com/p/619233637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Locality Sensitive Hashing (LSH): The Illustrated Guide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https://www.pinecone.io/learn/series/faiss/locality-sensitive-hashing/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r>
              <a:rPr lang="zh-CN" alt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局部敏感哈希 </a:t>
            </a:r>
            <a:r>
              <a:rPr lang="pt-BR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MinHash </a:t>
            </a:r>
            <a:r>
              <a:rPr lang="pt-BR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https://ansvver.github.io/lsh_minhash.html</a:t>
            </a:r>
            <a:endParaRPr lang="pt-BR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pt-BR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词向量与</a:t>
            </a:r>
            <a:r>
              <a:rPr lang="pt-BR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究竟是怎么回事？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https://kexue.fm/archives/4122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GPT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是什么？直观解释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https://www.bilibili.com/video/av1353986541/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One-Hot Encoding in Scikit-Learn with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OneHotEncoder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https://datagy.io/sklearn-one-hot-encode/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FastText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vs. Word2vec: A Quick Comparison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https://kavita-ganesan.com/fasttext-vs-word2vec/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29">
            <a:extLst>
              <a:ext uri="{FF2B5EF4-FFF2-40B4-BE49-F238E27FC236}">
                <a16:creationId xmlns:a16="http://schemas.microsoft.com/office/drawing/2014/main" id="{157D0860-DED7-C6E5-FAFF-A1C159A00289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2393950"/>
            <a:ext cx="1676400" cy="2559050"/>
            <a:chOff x="1719" y="2078"/>
            <a:chExt cx="2639" cy="4029"/>
          </a:xfrm>
        </p:grpSpPr>
        <p:sp>
          <p:nvSpPr>
            <p:cNvPr id="31" name="文本框 32">
              <a:extLst>
                <a:ext uri="{FF2B5EF4-FFF2-40B4-BE49-F238E27FC236}">
                  <a16:creationId xmlns:a16="http://schemas.microsoft.com/office/drawing/2014/main" id="{0054500A-5F13-29F6-2B2E-09363214FE7A}"/>
                </a:ext>
              </a:extLst>
            </p:cNvPr>
            <p:cNvSpPr txBox="1"/>
            <p:nvPr/>
          </p:nvSpPr>
          <p:spPr>
            <a:xfrm>
              <a:off x="3494" y="3240"/>
              <a:ext cx="864" cy="2613"/>
            </a:xfrm>
            <a:prstGeom prst="rect">
              <a:avLst/>
            </a:prstGeom>
            <a:noFill/>
          </p:spPr>
          <p:txBody>
            <a:bodyPr vert="mongolianVer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CONTENTS</a:t>
              </a:r>
            </a:p>
          </p:txBody>
        </p:sp>
        <p:sp>
          <p:nvSpPr>
            <p:cNvPr id="32" name="PA_文本框 2">
              <a:extLst>
                <a:ext uri="{FF2B5EF4-FFF2-40B4-BE49-F238E27FC236}">
                  <a16:creationId xmlns:a16="http://schemas.microsoft.com/office/drawing/2014/main" id="{08C54857-C4ED-D222-0B6C-FFD00E963345}"/>
                </a:ext>
              </a:extLst>
            </p:cNvPr>
            <p:cNvSpPr txBox="1"/>
            <p:nvPr/>
          </p:nvSpPr>
          <p:spPr>
            <a:xfrm>
              <a:off x="1719" y="2078"/>
              <a:ext cx="1661" cy="4029"/>
            </a:xfrm>
            <a:prstGeom prst="rect">
              <a:avLst/>
            </a:prstGeom>
          </p:spPr>
          <p:txBody>
            <a:bodyPr vert="mongolianVert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72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目录</a:t>
              </a:r>
            </a:p>
          </p:txBody>
        </p:sp>
      </p:grpSp>
      <p:grpSp>
        <p:nvGrpSpPr>
          <p:cNvPr id="4099" name="组合 32">
            <a:extLst>
              <a:ext uri="{FF2B5EF4-FFF2-40B4-BE49-F238E27FC236}">
                <a16:creationId xmlns:a16="http://schemas.microsoft.com/office/drawing/2014/main" id="{47956C53-4AA0-8F30-5095-7BE4F15D9E3B}"/>
              </a:ext>
            </a:extLst>
          </p:cNvPr>
          <p:cNvGrpSpPr>
            <a:grpSpLocks/>
          </p:cNvGrpSpPr>
          <p:nvPr/>
        </p:nvGrpSpPr>
        <p:grpSpPr bwMode="auto">
          <a:xfrm>
            <a:off x="3203848" y="1218086"/>
            <a:ext cx="4764505" cy="4421827"/>
            <a:chOff x="10787" y="1585"/>
            <a:chExt cx="5702" cy="5495"/>
          </a:xfrm>
        </p:grpSpPr>
        <p:grpSp>
          <p:nvGrpSpPr>
            <p:cNvPr id="4100" name="组合 33">
              <a:extLst>
                <a:ext uri="{FF2B5EF4-FFF2-40B4-BE49-F238E27FC236}">
                  <a16:creationId xmlns:a16="http://schemas.microsoft.com/office/drawing/2014/main" id="{4879B8D7-7913-43C6-1B49-7A700A53EF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92" y="1585"/>
              <a:ext cx="5689" cy="998"/>
              <a:chOff x="2221" y="4166"/>
              <a:chExt cx="5689" cy="998"/>
            </a:xfrm>
          </p:grpSpPr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D28567C-4616-12B3-A515-36BF162AD13F}"/>
                  </a:ext>
                </a:extLst>
              </p:cNvPr>
              <p:cNvSpPr txBox="1"/>
              <p:nvPr/>
            </p:nvSpPr>
            <p:spPr>
              <a:xfrm>
                <a:off x="3595" y="4226"/>
                <a:ext cx="4315" cy="87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4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概述</a:t>
                </a: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2B8B340C-D618-AECB-836E-0C8FF809102B}"/>
                  </a:ext>
                </a:extLst>
              </p:cNvPr>
              <p:cNvSpPr/>
              <p:nvPr/>
            </p:nvSpPr>
            <p:spPr>
              <a:xfrm>
                <a:off x="2221" y="4166"/>
                <a:ext cx="997" cy="998"/>
              </a:xfrm>
              <a:prstGeom prst="ellipse">
                <a:avLst/>
              </a:prstGeom>
              <a:solidFill>
                <a:srgbClr val="3C5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1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101" name="组合 34">
              <a:extLst>
                <a:ext uri="{FF2B5EF4-FFF2-40B4-BE49-F238E27FC236}">
                  <a16:creationId xmlns:a16="http://schemas.microsoft.com/office/drawing/2014/main" id="{80DE218E-6C8C-AE53-A2EF-E2AA7B79E9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92" y="3006"/>
              <a:ext cx="5689" cy="980"/>
              <a:chOff x="2221" y="6150"/>
              <a:chExt cx="5689" cy="980"/>
            </a:xfrm>
          </p:grpSpPr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946F0E7F-A98B-A0CA-FB1D-FBC7DCDF7582}"/>
                  </a:ext>
                </a:extLst>
              </p:cNvPr>
              <p:cNvSpPr txBox="1"/>
              <p:nvPr/>
            </p:nvSpPr>
            <p:spPr>
              <a:xfrm>
                <a:off x="3595" y="6205"/>
                <a:ext cx="4315" cy="88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4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认识向量</a:t>
                </a: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F5D13E71-D128-F3EC-CACB-D7EE215966BB}"/>
                  </a:ext>
                </a:extLst>
              </p:cNvPr>
              <p:cNvSpPr/>
              <p:nvPr/>
            </p:nvSpPr>
            <p:spPr>
              <a:xfrm>
                <a:off x="2221" y="6150"/>
                <a:ext cx="997" cy="980"/>
              </a:xfrm>
              <a:prstGeom prst="ellipse">
                <a:avLst/>
              </a:prstGeom>
              <a:solidFill>
                <a:srgbClr val="3C5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2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102" name="组合 35">
              <a:extLst>
                <a:ext uri="{FF2B5EF4-FFF2-40B4-BE49-F238E27FC236}">
                  <a16:creationId xmlns:a16="http://schemas.microsoft.com/office/drawing/2014/main" id="{448682E0-5113-11FD-DFDE-A1A7A7655E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87" y="4593"/>
              <a:ext cx="5694" cy="1015"/>
              <a:chOff x="10491" y="4245"/>
              <a:chExt cx="5694" cy="101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DD7A9AD-CA67-2449-54FB-F59128371360}"/>
                  </a:ext>
                </a:extLst>
              </p:cNvPr>
              <p:cNvSpPr txBox="1"/>
              <p:nvPr/>
            </p:nvSpPr>
            <p:spPr>
              <a:xfrm>
                <a:off x="11878" y="4245"/>
                <a:ext cx="4307" cy="88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4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向量算法</a:t>
                </a: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F018CEFE-46BC-C4D6-EEAD-695DE83FEDAF}"/>
                  </a:ext>
                </a:extLst>
              </p:cNvPr>
              <p:cNvSpPr/>
              <p:nvPr/>
            </p:nvSpPr>
            <p:spPr>
              <a:xfrm>
                <a:off x="10491" y="4262"/>
                <a:ext cx="997" cy="998"/>
              </a:xfrm>
              <a:prstGeom prst="ellipse">
                <a:avLst/>
              </a:prstGeom>
              <a:solidFill>
                <a:srgbClr val="3C5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3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103" name="组合 36">
              <a:extLst>
                <a:ext uri="{FF2B5EF4-FFF2-40B4-BE49-F238E27FC236}">
                  <a16:creationId xmlns:a16="http://schemas.microsoft.com/office/drawing/2014/main" id="{C7D77164-8BDB-D0DC-BDB4-90EDB51C0C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87" y="6082"/>
              <a:ext cx="5702" cy="998"/>
              <a:chOff x="10522" y="6069"/>
              <a:chExt cx="5702" cy="998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617EBB8-E717-F80B-33E8-7C8C9E73C59D}"/>
                  </a:ext>
                </a:extLst>
              </p:cNvPr>
              <p:cNvSpPr txBox="1"/>
              <p:nvPr/>
            </p:nvSpPr>
            <p:spPr>
              <a:xfrm>
                <a:off x="11909" y="6128"/>
                <a:ext cx="4315" cy="88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4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参考资料</a:t>
                </a: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79483413-17FB-76F2-F800-9F2DD9E5A96B}"/>
                  </a:ext>
                </a:extLst>
              </p:cNvPr>
              <p:cNvSpPr/>
              <p:nvPr/>
            </p:nvSpPr>
            <p:spPr>
              <a:xfrm>
                <a:off x="10522" y="6069"/>
                <a:ext cx="997" cy="998"/>
              </a:xfrm>
              <a:prstGeom prst="ellipse">
                <a:avLst/>
              </a:prstGeom>
              <a:solidFill>
                <a:srgbClr val="3C5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4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79584F7-5910-A5B5-3A52-42AEB22359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/>
              <a:t>一、概述</a:t>
            </a:r>
            <a:endParaRPr lang="zh-CN" altLang="zh-CN" sz="2000"/>
          </a:p>
        </p:txBody>
      </p:sp>
      <p:pic>
        <p:nvPicPr>
          <p:cNvPr id="4" name="图片 3" descr="一群不同颜色的狗&#10;&#10;描述已自动生成">
            <a:extLst>
              <a:ext uri="{FF2B5EF4-FFF2-40B4-BE49-F238E27FC236}">
                <a16:creationId xmlns:a16="http://schemas.microsoft.com/office/drawing/2014/main" id="{CF430121-8AD7-DF14-7510-0D6A7B47A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747" y="4508501"/>
            <a:ext cx="3524867" cy="2016224"/>
          </a:xfrm>
          <a:prstGeom prst="rect">
            <a:avLst/>
          </a:prstGeom>
        </p:spPr>
      </p:pic>
      <p:pic>
        <p:nvPicPr>
          <p:cNvPr id="3" name="图片 2" descr="图片包含 室内, 游戏机&#10;&#10;描述已自动生成">
            <a:extLst>
              <a:ext uri="{FF2B5EF4-FFF2-40B4-BE49-F238E27FC236}">
                <a16:creationId xmlns:a16="http://schemas.microsoft.com/office/drawing/2014/main" id="{2F4279E8-7C35-C578-3D65-97AB73473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13" y="156707"/>
            <a:ext cx="2901171" cy="19018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FF24473-F1CF-5F96-6308-E8E3AC8BD602}"/>
              </a:ext>
            </a:extLst>
          </p:cNvPr>
          <p:cNvSpPr txBox="1"/>
          <p:nvPr/>
        </p:nvSpPr>
        <p:spPr>
          <a:xfrm>
            <a:off x="6156117" y="4725144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 vector is an object that has both a magnitude and a direction.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070A0A-85CE-9CF7-7D43-C96941135A9E}"/>
              </a:ext>
            </a:extLst>
          </p:cNvPr>
          <p:cNvSpPr txBox="1"/>
          <p:nvPr/>
        </p:nvSpPr>
        <p:spPr>
          <a:xfrm>
            <a:off x="3639704" y="299662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一切皆为向量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A9919B0-5ADF-BFC0-1A01-6580A7AD305B}"/>
              </a:ext>
            </a:extLst>
          </p:cNvPr>
          <p:cNvCxnSpPr>
            <a:cxnSpLocks/>
          </p:cNvCxnSpPr>
          <p:nvPr/>
        </p:nvCxnSpPr>
        <p:spPr>
          <a:xfrm>
            <a:off x="5089098" y="2204864"/>
            <a:ext cx="0" cy="7200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D900ED5-D8D2-A035-FC86-312D39FC3BD1}"/>
              </a:ext>
            </a:extLst>
          </p:cNvPr>
          <p:cNvCxnSpPr>
            <a:cxnSpLocks/>
          </p:cNvCxnSpPr>
          <p:nvPr/>
        </p:nvCxnSpPr>
        <p:spPr>
          <a:xfrm flipV="1">
            <a:off x="3638513" y="3661669"/>
            <a:ext cx="1021154" cy="7917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BDD0AB3-2E27-EFC2-1E10-57725100A18E}"/>
              </a:ext>
            </a:extLst>
          </p:cNvPr>
          <p:cNvCxnSpPr>
            <a:cxnSpLocks/>
          </p:cNvCxnSpPr>
          <p:nvPr/>
        </p:nvCxnSpPr>
        <p:spPr>
          <a:xfrm flipH="1" flipV="1">
            <a:off x="5540861" y="3645054"/>
            <a:ext cx="903347" cy="8634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F03089F-546C-3A33-FE86-CD1DFDC5C5D1}"/>
              </a:ext>
            </a:extLst>
          </p:cNvPr>
          <p:cNvSpPr txBox="1"/>
          <p:nvPr/>
        </p:nvSpPr>
        <p:spPr>
          <a:xfrm>
            <a:off x="1668993" y="1272968"/>
            <a:ext cx="1390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向量是机器学习的基础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B9DB9CD-3553-F058-4614-1B6AD75D5BAA}"/>
              </a:ext>
            </a:extLst>
          </p:cNvPr>
          <p:cNvCxnSpPr>
            <a:cxnSpLocks/>
          </p:cNvCxnSpPr>
          <p:nvPr/>
        </p:nvCxnSpPr>
        <p:spPr>
          <a:xfrm flipV="1">
            <a:off x="1792307" y="1265200"/>
            <a:ext cx="367466" cy="44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244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33D523E-8094-9CD6-6776-4AEE97FE4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二、认识向量</a:t>
            </a:r>
            <a:endParaRPr lang="zh-CN" altLang="zh-CN" sz="2000" dirty="0"/>
          </a:p>
        </p:txBody>
      </p:sp>
      <p:sp>
        <p:nvSpPr>
          <p:cNvPr id="8195" name="文本框 1">
            <a:extLst>
              <a:ext uri="{FF2B5EF4-FFF2-40B4-BE49-F238E27FC236}">
                <a16:creationId xmlns:a16="http://schemas.microsoft.com/office/drawing/2014/main" id="{974E3E73-548E-2BDA-6E8B-266332EB9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349500"/>
            <a:ext cx="1595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向量的意义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构造向量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8FA4E-3C2E-3A9F-D868-F6F3C1C2749D}"/>
              </a:ext>
            </a:extLst>
          </p:cNvPr>
          <p:cNvSpPr txBox="1"/>
          <p:nvPr/>
        </p:nvSpPr>
        <p:spPr>
          <a:xfrm>
            <a:off x="1774697" y="393882"/>
            <a:ext cx="230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向量表示特征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7F9C32-5C68-0299-974A-D1EAC446B0C6}"/>
              </a:ext>
            </a:extLst>
          </p:cNvPr>
          <p:cNvSpPr/>
          <p:nvPr/>
        </p:nvSpPr>
        <p:spPr>
          <a:xfrm>
            <a:off x="2152493" y="1632605"/>
            <a:ext cx="649287" cy="6492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134C6F3-6AB3-76AC-E865-BB1AFE90055C}"/>
              </a:ext>
            </a:extLst>
          </p:cNvPr>
          <p:cNvSpPr/>
          <p:nvPr/>
        </p:nvSpPr>
        <p:spPr>
          <a:xfrm>
            <a:off x="2152492" y="2730571"/>
            <a:ext cx="649288" cy="6492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87427E-E03A-9E71-3E1E-7F15639D0656}"/>
              </a:ext>
            </a:extLst>
          </p:cNvPr>
          <p:cNvSpPr txBox="1"/>
          <p:nvPr/>
        </p:nvSpPr>
        <p:spPr>
          <a:xfrm>
            <a:off x="3072124" y="177258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(0, 0)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327A9D-6863-6EA4-B39B-D5A89C798DAC}"/>
              </a:ext>
            </a:extLst>
          </p:cNvPr>
          <p:cNvSpPr txBox="1"/>
          <p:nvPr/>
        </p:nvSpPr>
        <p:spPr>
          <a:xfrm>
            <a:off x="3072124" y="28705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(1, 1)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B22FB2F-38F8-1265-89AD-96F86513CC9F}"/>
              </a:ext>
            </a:extLst>
          </p:cNvPr>
          <p:cNvSpPr/>
          <p:nvPr/>
        </p:nvSpPr>
        <p:spPr>
          <a:xfrm>
            <a:off x="2152492" y="3828538"/>
            <a:ext cx="649287" cy="64928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0C5CE3-15C9-BBC0-EC42-9419CDFBF652}"/>
              </a:ext>
            </a:extLst>
          </p:cNvPr>
          <p:cNvSpPr txBox="1"/>
          <p:nvPr/>
        </p:nvSpPr>
        <p:spPr>
          <a:xfrm>
            <a:off x="3072124" y="39685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(1, 0)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D2389F-EF39-2907-7916-F8EDE7DB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268760"/>
            <a:ext cx="4120576" cy="36230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60D1A6-5F9C-8CEF-2EE9-90898FD4B559}"/>
              </a:ext>
            </a:extLst>
          </p:cNvPr>
          <p:cNvSpPr txBox="1"/>
          <p:nvPr/>
        </p:nvSpPr>
        <p:spPr>
          <a:xfrm>
            <a:off x="2155447" y="50358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有穷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47BE9A-43CB-ABA3-4726-7E207996A292}"/>
              </a:ext>
            </a:extLst>
          </p:cNvPr>
          <p:cNvSpPr txBox="1"/>
          <p:nvPr/>
        </p:nvSpPr>
        <p:spPr>
          <a:xfrm>
            <a:off x="6453138" y="50358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无穷</a:t>
            </a:r>
          </a:p>
        </p:txBody>
      </p:sp>
    </p:spTree>
    <p:extLst>
      <p:ext uri="{BB962C8B-B14F-4D97-AF65-F5344CB8AC3E}">
        <p14:creationId xmlns:p14="http://schemas.microsoft.com/office/powerpoint/2010/main" val="270482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33D523E-8094-9CD6-6776-4AEE97FE4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二、认识向量</a:t>
            </a:r>
            <a:endParaRPr lang="zh-CN" altLang="zh-CN" sz="2000" dirty="0"/>
          </a:p>
        </p:txBody>
      </p:sp>
      <p:sp>
        <p:nvSpPr>
          <p:cNvPr id="8195" name="文本框 1">
            <a:extLst>
              <a:ext uri="{FF2B5EF4-FFF2-40B4-BE49-F238E27FC236}">
                <a16:creationId xmlns:a16="http://schemas.microsoft.com/office/drawing/2014/main" id="{974E3E73-548E-2BDA-6E8B-266332EB9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349500"/>
            <a:ext cx="1595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向量的意义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构造向量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8FA4E-3C2E-3A9F-D868-F6F3C1C2749D}"/>
              </a:ext>
            </a:extLst>
          </p:cNvPr>
          <p:cNvSpPr txBox="1"/>
          <p:nvPr/>
        </p:nvSpPr>
        <p:spPr>
          <a:xfrm>
            <a:off x="1742589" y="572488"/>
            <a:ext cx="387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GPT-3</a:t>
            </a:r>
            <a:r>
              <a:rPr lang="zh-CN" altLang="en-US" dirty="0"/>
              <a:t> 中的词向量有 </a:t>
            </a:r>
            <a:r>
              <a:rPr lang="en-US" altLang="zh-CN" dirty="0"/>
              <a:t>12288 </a:t>
            </a:r>
            <a:r>
              <a:rPr lang="zh-CN" altLang="en-US" dirty="0"/>
              <a:t>维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CB4933-105E-663F-30E5-771A4E769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84" y="3232974"/>
            <a:ext cx="7221899" cy="30018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B8FABA-E017-6A48-4BAE-6D8D12037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306" y="1044352"/>
            <a:ext cx="4104456" cy="134112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D38A2B9-A2A0-D9BC-07B8-A8183DA01413}"/>
              </a:ext>
            </a:extLst>
          </p:cNvPr>
          <p:cNvSpPr txBox="1"/>
          <p:nvPr/>
        </p:nvSpPr>
        <p:spPr>
          <a:xfrm>
            <a:off x="1742589" y="2606571"/>
            <a:ext cx="387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词向量举例</a:t>
            </a:r>
          </a:p>
        </p:txBody>
      </p:sp>
    </p:spTree>
    <p:extLst>
      <p:ext uri="{BB962C8B-B14F-4D97-AF65-F5344CB8AC3E}">
        <p14:creationId xmlns:p14="http://schemas.microsoft.com/office/powerpoint/2010/main" val="827146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33D523E-8094-9CD6-6776-4AEE97FE4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二、认识向量</a:t>
            </a:r>
            <a:endParaRPr lang="zh-CN" altLang="zh-CN" sz="2000" dirty="0"/>
          </a:p>
        </p:txBody>
      </p:sp>
      <p:sp>
        <p:nvSpPr>
          <p:cNvPr id="8195" name="文本框 1">
            <a:extLst>
              <a:ext uri="{FF2B5EF4-FFF2-40B4-BE49-F238E27FC236}">
                <a16:creationId xmlns:a16="http://schemas.microsoft.com/office/drawing/2014/main" id="{974E3E73-548E-2BDA-6E8B-266332EB9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349500"/>
            <a:ext cx="1595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向量的意义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构造向量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8FA4E-3C2E-3A9F-D868-F6F3C1C2749D}"/>
              </a:ext>
            </a:extLst>
          </p:cNvPr>
          <p:cNvSpPr txBox="1"/>
          <p:nvPr/>
        </p:nvSpPr>
        <p:spPr>
          <a:xfrm>
            <a:off x="1774697" y="154679"/>
            <a:ext cx="230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向量的特性</a:t>
            </a:r>
          </a:p>
        </p:txBody>
      </p:sp>
      <p:pic>
        <p:nvPicPr>
          <p:cNvPr id="3" name="图片 2" descr="图示&#10;&#10;中度可信度描述已自动生成">
            <a:extLst>
              <a:ext uri="{FF2B5EF4-FFF2-40B4-BE49-F238E27FC236}">
                <a16:creationId xmlns:a16="http://schemas.microsoft.com/office/drawing/2014/main" id="{4B67C9F6-44DE-9049-EE17-72ADC0D9D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11" y="761102"/>
            <a:ext cx="4212924" cy="2811171"/>
          </a:xfrm>
          <a:prstGeom prst="rect">
            <a:avLst/>
          </a:prstGeom>
        </p:spPr>
      </p:pic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C6DD43B2-A9C6-5518-BB5C-A2C2D376E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697" y="3717032"/>
            <a:ext cx="7252152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56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33D523E-8094-9CD6-6776-4AEE97FE4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二、认识向量</a:t>
            </a:r>
            <a:endParaRPr lang="zh-CN" altLang="zh-CN" sz="2000" dirty="0"/>
          </a:p>
        </p:txBody>
      </p:sp>
      <p:sp>
        <p:nvSpPr>
          <p:cNvPr id="8195" name="文本框 1">
            <a:extLst>
              <a:ext uri="{FF2B5EF4-FFF2-40B4-BE49-F238E27FC236}">
                <a16:creationId xmlns:a16="http://schemas.microsoft.com/office/drawing/2014/main" id="{974E3E73-548E-2BDA-6E8B-266332EB9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349500"/>
            <a:ext cx="1595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向量的意义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构造向量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 descr="表格&#10;&#10;中度可信度描述已自动生成">
            <a:extLst>
              <a:ext uri="{FF2B5EF4-FFF2-40B4-BE49-F238E27FC236}">
                <a16:creationId xmlns:a16="http://schemas.microsoft.com/office/drawing/2014/main" id="{0D211CD2-7580-050F-B76B-9F0380CBD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46" y="1988840"/>
            <a:ext cx="5496882" cy="30919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FB0AAB-55B7-468D-69EB-764A7443121C}"/>
              </a:ext>
            </a:extLst>
          </p:cNvPr>
          <p:cNvSpPr txBox="1"/>
          <p:nvPr/>
        </p:nvSpPr>
        <p:spPr>
          <a:xfrm>
            <a:off x="1912298" y="132781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最基本的构造：</a:t>
            </a:r>
            <a:r>
              <a:rPr lang="en-US" altLang="zh-CN" dirty="0"/>
              <a:t>One Hot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54831F-50A2-CB31-D24B-C9C60B8F03F7}"/>
              </a:ext>
            </a:extLst>
          </p:cNvPr>
          <p:cNvSpPr txBox="1"/>
          <p:nvPr/>
        </p:nvSpPr>
        <p:spPr>
          <a:xfrm>
            <a:off x="5004048" y="530120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正交，词与词之间没有任何关系</a:t>
            </a:r>
          </a:p>
        </p:txBody>
      </p:sp>
    </p:spTree>
    <p:extLst>
      <p:ext uri="{BB962C8B-B14F-4D97-AF65-F5344CB8AC3E}">
        <p14:creationId xmlns:p14="http://schemas.microsoft.com/office/powerpoint/2010/main" val="2993925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33D523E-8094-9CD6-6776-4AEE97FE4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二、认识向量</a:t>
            </a:r>
            <a:endParaRPr lang="zh-CN" altLang="zh-CN" sz="2000" dirty="0"/>
          </a:p>
        </p:txBody>
      </p:sp>
      <p:sp>
        <p:nvSpPr>
          <p:cNvPr id="8195" name="文本框 1">
            <a:extLst>
              <a:ext uri="{FF2B5EF4-FFF2-40B4-BE49-F238E27FC236}">
                <a16:creationId xmlns:a16="http://schemas.microsoft.com/office/drawing/2014/main" id="{974E3E73-548E-2BDA-6E8B-266332EB9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349500"/>
            <a:ext cx="1595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向量的意义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构造向量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CC4070-32DE-D5F0-5E7A-7E00C0FD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001" y="1355078"/>
            <a:ext cx="2668859" cy="127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33E0C77-D4DD-17B2-BE1A-20F4CEA1DD2C}"/>
              </a:ext>
            </a:extLst>
          </p:cNvPr>
          <p:cNvSpPr txBox="1"/>
          <p:nvPr/>
        </p:nvSpPr>
        <p:spPr>
          <a:xfrm>
            <a:off x="2822807" y="448882"/>
            <a:ext cx="121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Word2vec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24C327-6F77-447D-CA0E-5DF46078451D}"/>
              </a:ext>
            </a:extLst>
          </p:cNvPr>
          <p:cNvSpPr txBox="1"/>
          <p:nvPr/>
        </p:nvSpPr>
        <p:spPr>
          <a:xfrm>
            <a:off x="2601890" y="27486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双层神经网络</a:t>
            </a:r>
          </a:p>
        </p:txBody>
      </p:sp>
      <p:pic>
        <p:nvPicPr>
          <p:cNvPr id="2052" name="Picture 4" descr="GloVe: Global Vectors for Word Representation">
            <a:extLst>
              <a:ext uri="{FF2B5EF4-FFF2-40B4-BE49-F238E27FC236}">
                <a16:creationId xmlns:a16="http://schemas.microsoft.com/office/drawing/2014/main" id="{C35553E0-24EA-98DA-3BE9-68201777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767631"/>
            <a:ext cx="1865163" cy="18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C223C41-7BD5-A23D-226F-83AD381DBD66}"/>
              </a:ext>
            </a:extLst>
          </p:cNvPr>
          <p:cNvSpPr txBox="1"/>
          <p:nvPr/>
        </p:nvSpPr>
        <p:spPr>
          <a:xfrm>
            <a:off x="6538187" y="325001"/>
            <a:ext cx="81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GloVe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994A4D-8E1C-0726-DB3B-68CB64054097}"/>
              </a:ext>
            </a:extLst>
          </p:cNvPr>
          <p:cNvSpPr txBox="1"/>
          <p:nvPr/>
        </p:nvSpPr>
        <p:spPr>
          <a:xfrm>
            <a:off x="6275327" y="27508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无监督学习</a:t>
            </a:r>
          </a:p>
        </p:txBody>
      </p:sp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58EB66C5-7770-5CC8-BCE3-E756C1C63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10" y="3784101"/>
            <a:ext cx="2577442" cy="20931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12CAD6-9168-0A00-AD68-2A74AF31DF66}"/>
              </a:ext>
            </a:extLst>
          </p:cNvPr>
          <p:cNvSpPr txBox="1"/>
          <p:nvPr/>
        </p:nvSpPr>
        <p:spPr>
          <a:xfrm>
            <a:off x="2942521" y="3332424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fastText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4776F9-2461-0A9C-DD0E-BA60F6B40EA7}"/>
              </a:ext>
            </a:extLst>
          </p:cNvPr>
          <p:cNvSpPr txBox="1"/>
          <p:nvPr/>
        </p:nvSpPr>
        <p:spPr>
          <a:xfrm>
            <a:off x="2185936" y="595961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无监督学习或监督学习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3D5A90E9-3A4E-7777-B44E-ABA6FD4E84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图片 13" descr="图示, 工程绘图&#10;&#10;描述已自动生成">
            <a:extLst>
              <a:ext uri="{FF2B5EF4-FFF2-40B4-BE49-F238E27FC236}">
                <a16:creationId xmlns:a16="http://schemas.microsoft.com/office/drawing/2014/main" id="{93062EBD-6101-CB74-BFAF-BA2B3029B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42" y="3919414"/>
            <a:ext cx="3860998" cy="182254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91AE610-860F-E05D-A68D-1B84144DC99F}"/>
              </a:ext>
            </a:extLst>
          </p:cNvPr>
          <p:cNvSpPr txBox="1"/>
          <p:nvPr/>
        </p:nvSpPr>
        <p:spPr>
          <a:xfrm>
            <a:off x="6567693" y="333242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ELMo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EE18AD-56A1-4D11-BC80-678C2F83EDFB}"/>
              </a:ext>
            </a:extLst>
          </p:cNvPr>
          <p:cNvSpPr txBox="1"/>
          <p:nvPr/>
        </p:nvSpPr>
        <p:spPr>
          <a:xfrm>
            <a:off x="6298309" y="595961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双向 </a:t>
            </a:r>
            <a:r>
              <a:rPr lang="en-US" altLang="zh-CN" dirty="0"/>
              <a:t>LSTM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1430D29-A412-F923-8914-C4012700A8D3}"/>
              </a:ext>
            </a:extLst>
          </p:cNvPr>
          <p:cNvSpPr txBox="1"/>
          <p:nvPr/>
        </p:nvSpPr>
        <p:spPr>
          <a:xfrm>
            <a:off x="4283968" y="3250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227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33D523E-8094-9CD6-6776-4AEE97FE4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二、认识向量</a:t>
            </a:r>
            <a:endParaRPr lang="zh-CN" altLang="zh-CN" sz="2000" dirty="0"/>
          </a:p>
        </p:txBody>
      </p:sp>
      <p:sp>
        <p:nvSpPr>
          <p:cNvPr id="8195" name="文本框 1">
            <a:extLst>
              <a:ext uri="{FF2B5EF4-FFF2-40B4-BE49-F238E27FC236}">
                <a16:creationId xmlns:a16="http://schemas.microsoft.com/office/drawing/2014/main" id="{974E3E73-548E-2BDA-6E8B-266332EB9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349500"/>
            <a:ext cx="1595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向量的意义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构造向量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4FCA2F-54A8-7BE8-99A2-A83A3C0FE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009243"/>
            <a:ext cx="5934378" cy="15214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DB920A-79D6-5CCC-C0B7-99D0B7CB2E71}"/>
              </a:ext>
            </a:extLst>
          </p:cNvPr>
          <p:cNvSpPr txBox="1"/>
          <p:nvPr/>
        </p:nvSpPr>
        <p:spPr>
          <a:xfrm>
            <a:off x="2915816" y="38251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One Hot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4D3739-B81E-D080-8183-F266D04815F9}"/>
              </a:ext>
            </a:extLst>
          </p:cNvPr>
          <p:cNvSpPr txBox="1"/>
          <p:nvPr/>
        </p:nvSpPr>
        <p:spPr>
          <a:xfrm>
            <a:off x="4392222" y="3686617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全连接层</a:t>
            </a:r>
            <a:endParaRPr lang="en-US" altLang="zh-CN" dirty="0"/>
          </a:p>
          <a:p>
            <a:pPr algn="ctr"/>
            <a:r>
              <a:rPr lang="zh-CN" altLang="en-US" dirty="0"/>
              <a:t>（字向量表）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068B-8525-D54A-E5D6-F93490874856}"/>
              </a:ext>
            </a:extLst>
          </p:cNvPr>
          <p:cNvSpPr txBox="1"/>
          <p:nvPr/>
        </p:nvSpPr>
        <p:spPr>
          <a:xfrm>
            <a:off x="6732240" y="38396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字向量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892859-0CEB-8157-FAFE-C90CF4BFE7D0}"/>
              </a:ext>
            </a:extLst>
          </p:cNvPr>
          <p:cNvSpPr txBox="1"/>
          <p:nvPr/>
        </p:nvSpPr>
        <p:spPr>
          <a:xfrm>
            <a:off x="2051720" y="133088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One Hot </a:t>
            </a:r>
            <a:r>
              <a:rPr lang="zh-CN" altLang="en-US" dirty="0"/>
              <a:t>还有用吗？</a:t>
            </a:r>
          </a:p>
        </p:txBody>
      </p:sp>
    </p:spTree>
    <p:extLst>
      <p:ext uri="{BB962C8B-B14F-4D97-AF65-F5344CB8AC3E}">
        <p14:creationId xmlns:p14="http://schemas.microsoft.com/office/powerpoint/2010/main" val="3486881761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1851</TotalTime>
  <Words>788</Words>
  <Application>Microsoft Office PowerPoint</Application>
  <PresentationFormat>全屏显示(4:3)</PresentationFormat>
  <Paragraphs>151</Paragraphs>
  <Slides>17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JetBrains Mono</vt:lpstr>
      <vt:lpstr>黑体</vt:lpstr>
      <vt:lpstr>华文中宋</vt:lpstr>
      <vt:lpstr>楷体_GB2312</vt:lpstr>
      <vt:lpstr>宋体</vt:lpstr>
      <vt:lpstr>微软雅黑</vt:lpstr>
      <vt:lpstr>Arial</vt:lpstr>
      <vt:lpstr>Cambria Math</vt:lpstr>
      <vt:lpstr>Montserrat</vt:lpstr>
      <vt:lpstr>Times New Roman</vt:lpstr>
      <vt:lpstr>Wingdings</vt:lpstr>
      <vt:lpstr>默认设计模板</vt:lpstr>
      <vt:lpstr>机器学习中的向量</vt:lpstr>
      <vt:lpstr>PowerPoint 演示文稿</vt:lpstr>
      <vt:lpstr>一、概述</vt:lpstr>
      <vt:lpstr>二、认识向量</vt:lpstr>
      <vt:lpstr>二、认识向量</vt:lpstr>
      <vt:lpstr>二、认识向量</vt:lpstr>
      <vt:lpstr>二、认识向量</vt:lpstr>
      <vt:lpstr>二、认识向量</vt:lpstr>
      <vt:lpstr>二、认识向量</vt:lpstr>
      <vt:lpstr>三、向量算法</vt:lpstr>
      <vt:lpstr>三、向量算法</vt:lpstr>
      <vt:lpstr>三、向量算法</vt:lpstr>
      <vt:lpstr>三、向量算法</vt:lpstr>
      <vt:lpstr>三、向量算法</vt:lpstr>
      <vt:lpstr>三、向量算法</vt:lpstr>
      <vt:lpstr>三、向量算法</vt:lpstr>
      <vt:lpstr>四、参考资料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Royalluo</dc:creator>
  <cp:lastModifiedBy>xuanle liu</cp:lastModifiedBy>
  <cp:revision>218</cp:revision>
  <dcterms:created xsi:type="dcterms:W3CDTF">2007-01-09T04:58:52Z</dcterms:created>
  <dcterms:modified xsi:type="dcterms:W3CDTF">2024-05-07T15:21:08Z</dcterms:modified>
</cp:coreProperties>
</file>